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AF362"/>
    <a:srgbClr val="F7EC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62" y="1032"/>
      </p:cViewPr>
      <p:guideLst>
        <p:guide orient="horz" pos="2880"/>
        <p:guide pos="2160"/>
      </p:guideLst>
    </p:cSldViewPr>
  </p:slideViewPr>
  <p:notesTextViewPr>
    <p:cViewPr>
      <p:scale>
        <a:sx n="125" d="100"/>
        <a:sy n="12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84C46B-48CD-40A8-93C8-877EC6464B77}" type="datetimeFigureOut">
              <a:rPr lang="fr-FR" smtClean="0"/>
              <a:pPr/>
              <a:t>07/01/2014</a:t>
            </a:fld>
            <a:endParaRPr lang="fr-FR" dirty="0"/>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1AD2B3-E06C-47EB-8FB0-D1783E6C91C7}" type="slidenum">
              <a:rPr lang="fr-FR" smtClean="0"/>
              <a:pPr/>
              <a:t>‹#›</a:t>
            </a:fld>
            <a:endParaRPr lang="fr-FR" dirty="0"/>
          </a:p>
        </p:txBody>
      </p:sp>
    </p:spTree>
    <p:extLst>
      <p:ext uri="{BB962C8B-B14F-4D97-AF65-F5344CB8AC3E}">
        <p14:creationId xmlns:p14="http://schemas.microsoft.com/office/powerpoint/2010/main" val="2192380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2BA56A5-4086-4E83-8C69-57C4D4E80542}" type="datetimeFigureOut">
              <a:rPr lang="fr-FR" smtClean="0"/>
              <a:pPr/>
              <a:t>07/01/2014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2860102-2EAB-4967-B17E-782C5072F724}" type="slidenum">
              <a:rPr lang="fr-FR" smtClean="0"/>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2BA56A5-4086-4E83-8C69-57C4D4E80542}" type="datetimeFigureOut">
              <a:rPr lang="fr-FR" smtClean="0"/>
              <a:pPr/>
              <a:t>07/01/2014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2860102-2EAB-4967-B17E-782C5072F724}"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2BA56A5-4086-4E83-8C69-57C4D4E80542}" type="datetimeFigureOut">
              <a:rPr lang="fr-FR" smtClean="0"/>
              <a:pPr/>
              <a:t>07/01/2014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2860102-2EAB-4967-B17E-782C5072F724}"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2BA56A5-4086-4E83-8C69-57C4D4E80542}" type="datetimeFigureOut">
              <a:rPr lang="fr-FR" smtClean="0"/>
              <a:pPr/>
              <a:t>07/01/2014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2860102-2EAB-4967-B17E-782C5072F724}"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2BA56A5-4086-4E83-8C69-57C4D4E80542}" type="datetimeFigureOut">
              <a:rPr lang="fr-FR" smtClean="0"/>
              <a:pPr/>
              <a:t>07/01/2014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2860102-2EAB-4967-B17E-782C5072F724}"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2BA56A5-4086-4E83-8C69-57C4D4E80542}" type="datetimeFigureOut">
              <a:rPr lang="fr-FR" smtClean="0"/>
              <a:pPr/>
              <a:t>07/01/2014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2860102-2EAB-4967-B17E-782C5072F724}" type="slidenum">
              <a:rPr lang="fr-FR" smtClean="0"/>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2BA56A5-4086-4E83-8C69-57C4D4E80542}" type="datetimeFigureOut">
              <a:rPr lang="fr-FR" smtClean="0"/>
              <a:pPr/>
              <a:t>07/01/2014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02860102-2EAB-4967-B17E-782C5072F724}" type="slidenum">
              <a:rPr lang="fr-FR" smtClean="0"/>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2BA56A5-4086-4E83-8C69-57C4D4E80542}" type="datetimeFigureOut">
              <a:rPr lang="fr-FR" smtClean="0"/>
              <a:pPr/>
              <a:t>07/01/2014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02860102-2EAB-4967-B17E-782C5072F724}"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BA56A5-4086-4E83-8C69-57C4D4E80542}" type="datetimeFigureOut">
              <a:rPr lang="fr-FR" smtClean="0"/>
              <a:pPr/>
              <a:t>07/01/2014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02860102-2EAB-4967-B17E-782C5072F724}"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2BA56A5-4086-4E83-8C69-57C4D4E80542}" type="datetimeFigureOut">
              <a:rPr lang="fr-FR" smtClean="0"/>
              <a:pPr/>
              <a:t>07/01/2014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2860102-2EAB-4967-B17E-782C5072F724}"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2BA56A5-4086-4E83-8C69-57C4D4E80542}" type="datetimeFigureOut">
              <a:rPr lang="fr-FR" smtClean="0"/>
              <a:pPr/>
              <a:t>07/01/2014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2860102-2EAB-4967-B17E-782C5072F724}" type="slidenum">
              <a:rPr lang="fr-FR" smtClean="0"/>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2BA56A5-4086-4E83-8C69-57C4D4E80542}" type="datetimeFigureOut">
              <a:rPr lang="fr-FR" smtClean="0"/>
              <a:pPr/>
              <a:t>07/01/2014</a:t>
            </a:fld>
            <a:endParaRPr lang="fr-FR" dirty="0"/>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2860102-2EAB-4967-B17E-782C5072F724}"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honoreh@wanadoo.fr" TargetMode="External"/><Relationship Id="rId3" Type="http://schemas.openxmlformats.org/officeDocument/2006/relationships/hyperlink" Target="http://www.rotarydistrict7030.org/" TargetMode="External"/><Relationship Id="rId7"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mailto:brianglasgow@kpmg.vc" TargetMode="External"/><Relationship Id="rId5" Type="http://schemas.openxmlformats.org/officeDocument/2006/relationships/hyperlink" Target="mailto:timmoffat@hotmail.com" TargetMode="External"/><Relationship Id="rId4" Type="http://schemas.openxmlformats.org/officeDocument/2006/relationships/hyperlink" Target="mailto:marvlyn_rb@yahoo.com"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0"/>
            <a:ext cx="836712" cy="914400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908720" y="-36512"/>
            <a:ext cx="5616624" cy="1384995"/>
          </a:xfrm>
          <a:prstGeom prst="rect">
            <a:avLst/>
          </a:prstGeom>
          <a:noFill/>
        </p:spPr>
        <p:txBody>
          <a:bodyPr wrap="square" rtlCol="0">
            <a:spAutoFit/>
          </a:bodyPr>
          <a:lstStyle/>
          <a:p>
            <a:pPr algn="ctr"/>
            <a:r>
              <a:rPr lang="en-US" sz="2800" b="1" baseline="0" smtClean="0">
                <a:latin typeface="Arial Narrow" pitchFamily="34" charset="0"/>
                <a:cs typeface="Times New Roman" pitchFamily="18" charset="0"/>
              </a:rPr>
              <a:t>Christmas Rains</a:t>
            </a:r>
          </a:p>
          <a:p>
            <a:pPr algn="ctr"/>
            <a:r>
              <a:rPr lang="en-US" sz="2800" b="1" smtClean="0">
                <a:latin typeface="Arial Narrow" pitchFamily="34" charset="0"/>
                <a:cs typeface="Times New Roman" pitchFamily="18" charset="0"/>
              </a:rPr>
              <a:t>in St. Lucia and</a:t>
            </a:r>
          </a:p>
          <a:p>
            <a:pPr algn="ctr"/>
            <a:r>
              <a:rPr lang="en-US" sz="2800" b="1" smtClean="0">
                <a:latin typeface="Arial Narrow" pitchFamily="34" charset="0"/>
                <a:cs typeface="Times New Roman" pitchFamily="18" charset="0"/>
              </a:rPr>
              <a:t>St. Vincent &amp; The Grenadines</a:t>
            </a:r>
          </a:p>
        </p:txBody>
      </p:sp>
      <p:pic>
        <p:nvPicPr>
          <p:cNvPr id="6" name="Image 5" descr="T1314EN_noname-4p.jpg"/>
          <p:cNvPicPr>
            <a:picLocks noChangeAspect="1"/>
          </p:cNvPicPr>
          <p:nvPr/>
        </p:nvPicPr>
        <p:blipFill>
          <a:blip r:embed="rId2" cstate="print"/>
          <a:stretch>
            <a:fillRect/>
          </a:stretch>
        </p:blipFill>
        <p:spPr>
          <a:xfrm>
            <a:off x="44624" y="8172400"/>
            <a:ext cx="764704" cy="917642"/>
          </a:xfrm>
          <a:prstGeom prst="rect">
            <a:avLst/>
          </a:prstGeom>
        </p:spPr>
      </p:pic>
      <p:sp>
        <p:nvSpPr>
          <p:cNvPr id="10" name="ZoneTexte 9"/>
          <p:cNvSpPr txBox="1"/>
          <p:nvPr/>
        </p:nvSpPr>
        <p:spPr>
          <a:xfrm rot="-5400000">
            <a:off x="2159494" y="4418110"/>
            <a:ext cx="9144001" cy="307777"/>
          </a:xfrm>
          <a:prstGeom prst="rect">
            <a:avLst/>
          </a:prstGeom>
          <a:solidFill>
            <a:srgbClr val="FFC000"/>
          </a:solidFill>
          <a:ln>
            <a:solidFill>
              <a:schemeClr val="accent1"/>
            </a:solidFill>
          </a:ln>
        </p:spPr>
        <p:txBody>
          <a:bodyPr wrap="square" rtlCol="0">
            <a:spAutoFit/>
          </a:bodyPr>
          <a:lstStyle/>
          <a:p>
            <a:pPr>
              <a:tabLst>
                <a:tab pos="8953500" algn="r"/>
              </a:tabLst>
            </a:pPr>
            <a:r>
              <a:rPr lang="fr-FR" sz="1400" b="1" dirty="0" smtClean="0">
                <a:solidFill>
                  <a:srgbClr val="0000FF"/>
                </a:solidFill>
                <a:hlinkClick r:id="rId3"/>
              </a:rPr>
              <a:t>www.rotarydistrict7030.org</a:t>
            </a:r>
            <a:r>
              <a:rPr lang="fr-FR" sz="1400" b="1" dirty="0" smtClean="0">
                <a:solidFill>
                  <a:srgbClr val="0000FF"/>
                </a:solidFill>
              </a:rPr>
              <a:t>	N° 06 – </a:t>
            </a:r>
            <a:r>
              <a:rPr lang="fr-FR" sz="1400" b="1" dirty="0" err="1" smtClean="0">
                <a:solidFill>
                  <a:srgbClr val="0000FF"/>
                </a:solidFill>
              </a:rPr>
              <a:t>December</a:t>
            </a:r>
            <a:r>
              <a:rPr lang="fr-FR" sz="1400" b="1" dirty="0" smtClean="0">
                <a:solidFill>
                  <a:srgbClr val="0000FF"/>
                </a:solidFill>
              </a:rPr>
              <a:t> 2013</a:t>
            </a:r>
            <a:endParaRPr lang="fr-FR" sz="1400" b="1" dirty="0">
              <a:solidFill>
                <a:srgbClr val="0000FF"/>
              </a:solidFill>
            </a:endParaRPr>
          </a:p>
        </p:txBody>
      </p:sp>
      <p:sp>
        <p:nvSpPr>
          <p:cNvPr id="13" name="ZoneTexte 12"/>
          <p:cNvSpPr txBox="1"/>
          <p:nvPr/>
        </p:nvSpPr>
        <p:spPr>
          <a:xfrm>
            <a:off x="836712" y="8739172"/>
            <a:ext cx="5760640" cy="369332"/>
          </a:xfrm>
          <a:prstGeom prst="rect">
            <a:avLst/>
          </a:prstGeom>
          <a:noFill/>
          <a:ln>
            <a:noFill/>
          </a:ln>
        </p:spPr>
        <p:txBody>
          <a:bodyPr wrap="square" rtlCol="0">
            <a:spAutoFit/>
          </a:bodyPr>
          <a:lstStyle/>
          <a:p>
            <a:pPr algn="ctr">
              <a:tabLst>
                <a:tab pos="6638925" algn="r"/>
              </a:tabLst>
            </a:pPr>
            <a:r>
              <a:rPr lang="fr-FR" sz="900" b="1" dirty="0" smtClean="0">
                <a:solidFill>
                  <a:srgbClr val="0000FF"/>
                </a:solidFill>
              </a:rPr>
              <a:t>Antigua &amp; Barbuda – Barbados – Dominica – Guyane Française – Grenada – Guadeloupe – Guyana – Martinique – Montserrat – St. Kitts &amp; Nevis – St. Lucia – St. Vincent &amp; The Grenadines – Suriname – Trinidad &amp; Tobago </a:t>
            </a:r>
            <a:endParaRPr lang="fr-FR" sz="900" b="1" dirty="0">
              <a:solidFill>
                <a:srgbClr val="0000FF"/>
              </a:solidFill>
            </a:endParaRPr>
          </a:p>
        </p:txBody>
      </p:sp>
      <p:sp>
        <p:nvSpPr>
          <p:cNvPr id="15" name="Sous-titre 2"/>
          <p:cNvSpPr txBox="1">
            <a:spLocks/>
          </p:cNvSpPr>
          <p:nvPr/>
        </p:nvSpPr>
        <p:spPr>
          <a:xfrm>
            <a:off x="908720" y="1331640"/>
            <a:ext cx="5616624" cy="6768752"/>
          </a:xfrm>
          <a:prstGeom prst="rect">
            <a:avLst/>
          </a:prstGeom>
        </p:spPr>
        <p:txBody>
          <a:bodyPr vert="horz" lIns="91440" tIns="45720" rIns="91440" bIns="45720" numCol="2" spcCol="10800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050" b="0" i="0" u="none" strike="noStrike" kern="1200" cap="none" spc="0" normalizeH="0" baseline="0" dirty="0" smtClean="0">
                <a:ln>
                  <a:noFill/>
                </a:ln>
                <a:solidFill>
                  <a:schemeClr val="tx1"/>
                </a:solidFill>
                <a:effectLst/>
                <a:uLnTx/>
                <a:uFillTx/>
                <a:latin typeface="Times New Roman" pitchFamily="18" charset="0"/>
                <a:cs typeface="Times New Roman" pitchFamily="18" charset="0"/>
              </a:rPr>
              <a:t>This past December 24th, Dominica, St Lucia , St Vincent</a:t>
            </a:r>
            <a:r>
              <a:rPr kumimoji="0" lang="en-US" sz="1050" b="0" i="0" u="none" strike="noStrike" kern="1200" cap="none" spc="0" normalizeH="0" dirty="0" smtClean="0">
                <a:ln>
                  <a:noFill/>
                </a:ln>
                <a:solidFill>
                  <a:schemeClr val="tx1"/>
                </a:solidFill>
                <a:effectLst/>
                <a:uLnTx/>
                <a:uFillTx/>
                <a:latin typeface="Times New Roman" pitchFamily="18" charset="0"/>
                <a:cs typeface="Times New Roman" pitchFamily="18" charset="0"/>
              </a:rPr>
              <a:t> and the Grenadines, were heavily affected  by torrential rains..</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lang="en-US" sz="1050" dirty="0" smtClean="0">
              <a:latin typeface="Times New Roman" pitchFamily="18" charset="0"/>
              <a:cs typeface="Times New Roman" pitchFamily="18" charset="0"/>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1050" dirty="0" smtClean="0">
                <a:latin typeface="Times New Roman" pitchFamily="18" charset="0"/>
                <a:cs typeface="Times New Roman" pitchFamily="18" charset="0"/>
              </a:rPr>
              <a:t>Rotarians in these three territories  mobilized to assist the communities most affected..</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lang="en-US" sz="1050" dirty="0" smtClean="0">
              <a:latin typeface="Times New Roman" pitchFamily="18" charset="0"/>
              <a:cs typeface="Times New Roman" pitchFamily="18" charset="0"/>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1050" dirty="0" smtClean="0">
                <a:latin typeface="Times New Roman" pitchFamily="18" charset="0"/>
                <a:cs typeface="Times New Roman" pitchFamily="18" charset="0"/>
              </a:rPr>
              <a:t>Rotarians from Trinidad &amp; Tobago, Martinique and Barbados responded with donations in money and equipment.</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lang="en-US" sz="1050" dirty="0" smtClean="0">
              <a:latin typeface="Times New Roman" pitchFamily="18" charset="0"/>
              <a:cs typeface="Times New Roman" pitchFamily="18" charset="0"/>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1050" dirty="0" smtClean="0">
                <a:latin typeface="Times New Roman" pitchFamily="18" charset="0"/>
                <a:cs typeface="Times New Roman" pitchFamily="18" charset="0"/>
              </a:rPr>
              <a:t>Some Rotarians from District 7020, most particularly from the British Virgin Islands have begun an operation that to give specific assistance to the communities of St. Vincent and  the Grenadines..</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lang="en-US" sz="1050" dirty="0" smtClean="0">
              <a:latin typeface="Times New Roman" pitchFamily="18" charset="0"/>
              <a:cs typeface="Times New Roman" pitchFamily="18" charset="0"/>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1050" dirty="0" smtClean="0">
                <a:latin typeface="Times New Roman" pitchFamily="18" charset="0"/>
                <a:cs typeface="Times New Roman" pitchFamily="18" charset="0"/>
              </a:rPr>
              <a:t>Caribbean Partnerships has launched an operation for the collection of donations  both  in kind and   money.</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lang="en-US" sz="1050" dirty="0" smtClean="0">
              <a:latin typeface="Times New Roman" pitchFamily="18" charset="0"/>
              <a:cs typeface="Times New Roman" pitchFamily="18" charset="0"/>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1050" dirty="0" smtClean="0">
                <a:latin typeface="Times New Roman" pitchFamily="18" charset="0"/>
                <a:cs typeface="Times New Roman" pitchFamily="18" charset="0"/>
              </a:rPr>
              <a:t>Our District will be using funds from  the Disaster Relief Fund to aid the  affected  islands.</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lang="en-US" sz="1050" dirty="0" smtClean="0">
              <a:latin typeface="Times New Roman" pitchFamily="18" charset="0"/>
              <a:cs typeface="Times New Roman" pitchFamily="18" charset="0"/>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1050" dirty="0" smtClean="0">
                <a:latin typeface="Times New Roman" pitchFamily="18" charset="0"/>
                <a:cs typeface="Times New Roman" pitchFamily="18" charset="0"/>
              </a:rPr>
              <a:t>After discussions with the Assistant Governors from the affected countries and  having been  in close touch with  the Vice President of RI, director of our Zone 34, Anne L. Mathews, we now propose, according to your capabilities,  that you support  the affected territories on two levels:</a:t>
            </a:r>
          </a:p>
          <a:p>
            <a:pPr marL="450850" marR="0" lvl="0" indent="-228600" defTabSz="914400" rtl="0" eaLnBrk="1" fontAlgn="auto" latinLnBrk="0" hangingPunct="1">
              <a:lnSpc>
                <a:spcPct val="100000"/>
              </a:lnSpc>
              <a:spcBef>
                <a:spcPct val="20000"/>
              </a:spcBef>
              <a:spcAft>
                <a:spcPts val="0"/>
              </a:spcAft>
              <a:buClrTx/>
              <a:buSzTx/>
              <a:buFont typeface="+mj-lt"/>
              <a:buAutoNum type="arabicPeriod"/>
              <a:tabLst/>
              <a:defRPr/>
            </a:pPr>
            <a:r>
              <a:rPr lang="en-US" sz="1050" dirty="0" smtClean="0">
                <a:latin typeface="Times New Roman" pitchFamily="18" charset="0"/>
                <a:cs typeface="Times New Roman" pitchFamily="18" charset="0"/>
              </a:rPr>
              <a:t>To give in kind to complete the emergency measures already begun;</a:t>
            </a:r>
          </a:p>
          <a:p>
            <a:pPr marL="450850" marR="0" lvl="0" indent="-228600" defTabSz="914400" rtl="0" eaLnBrk="1" fontAlgn="auto" latinLnBrk="0" hangingPunct="1">
              <a:lnSpc>
                <a:spcPct val="100000"/>
              </a:lnSpc>
              <a:spcBef>
                <a:spcPct val="20000"/>
              </a:spcBef>
              <a:spcAft>
                <a:spcPts val="0"/>
              </a:spcAft>
              <a:buClrTx/>
              <a:buSzTx/>
              <a:buFont typeface="+mj-lt"/>
              <a:buAutoNum type="arabicPeriod"/>
              <a:tabLst/>
              <a:defRPr/>
            </a:pPr>
            <a:r>
              <a:rPr lang="en-US" sz="1050" dirty="0" smtClean="0">
                <a:latin typeface="Times New Roman" pitchFamily="18" charset="0"/>
                <a:cs typeface="Times New Roman" pitchFamily="18" charset="0"/>
              </a:rPr>
              <a:t>To give financially to permit the Rotary Clubs of the  three countries to participate in the r reconstruction measures in keeping with the  Global Grants.</a:t>
            </a:r>
          </a:p>
          <a:p>
            <a:pPr marR="0" lvl="0" defTabSz="914400" rtl="0" eaLnBrk="1" fontAlgn="auto" latinLnBrk="0" hangingPunct="1">
              <a:lnSpc>
                <a:spcPct val="100000"/>
              </a:lnSpc>
              <a:spcBef>
                <a:spcPct val="20000"/>
              </a:spcBef>
              <a:spcAft>
                <a:spcPts val="0"/>
              </a:spcAft>
              <a:buClrTx/>
              <a:buSzTx/>
              <a:tabLst/>
              <a:defRPr/>
            </a:pPr>
            <a:endParaRPr lang="en-US" sz="1050" dirty="0" smtClean="0">
              <a:latin typeface="Times New Roman" pitchFamily="18" charset="0"/>
              <a:cs typeface="Times New Roman" pitchFamily="18" charset="0"/>
            </a:endParaRPr>
          </a:p>
          <a:p>
            <a:pPr lvl="0">
              <a:spcBef>
                <a:spcPct val="20000"/>
              </a:spcBef>
              <a:defRPr/>
            </a:pPr>
            <a:r>
              <a:rPr lang="en-US" sz="1050" dirty="0" smtClean="0">
                <a:latin typeface="Times New Roman" pitchFamily="18" charset="0"/>
                <a:cs typeface="Times New Roman" pitchFamily="18" charset="0"/>
              </a:rPr>
              <a:t>As far as donations in kind are concerned, we invite you to contact AG </a:t>
            </a:r>
            <a:r>
              <a:rPr lang="en-US" sz="1050" dirty="0" err="1" smtClean="0">
                <a:latin typeface="Times New Roman" pitchFamily="18" charset="0"/>
                <a:cs typeface="Times New Roman" pitchFamily="18" charset="0"/>
              </a:rPr>
              <a:t>Marvlyn</a:t>
            </a:r>
            <a:r>
              <a:rPr lang="en-US" sz="1050" dirty="0" smtClean="0">
                <a:latin typeface="Times New Roman" pitchFamily="18" charset="0"/>
                <a:cs typeface="Times New Roman" pitchFamily="18" charset="0"/>
              </a:rPr>
              <a:t> BIRMINGHAM (</a:t>
            </a:r>
            <a:r>
              <a:rPr lang="en-US" sz="1050" dirty="0" smtClean="0">
                <a:latin typeface="Times New Roman" pitchFamily="18" charset="0"/>
                <a:cs typeface="Times New Roman" pitchFamily="18" charset="0"/>
                <a:hlinkClick r:id="rId4"/>
              </a:rPr>
              <a:t>marvlyn_rb@yahoo.com</a:t>
            </a:r>
            <a:r>
              <a:rPr lang="en-US" sz="1050" dirty="0" smtClean="0">
                <a:latin typeface="Times New Roman" pitchFamily="18" charset="0"/>
                <a:cs typeface="Times New Roman" pitchFamily="18" charset="0"/>
              </a:rPr>
              <a:t>)  for Dominica, and AG Timothy MOFFAT (</a:t>
            </a:r>
            <a:r>
              <a:rPr lang="en-US" sz="1050" dirty="0" smtClean="0">
                <a:latin typeface="Times New Roman" pitchFamily="18" charset="0"/>
                <a:cs typeface="Times New Roman" pitchFamily="18" charset="0"/>
                <a:hlinkClick r:id="rId5"/>
              </a:rPr>
              <a:t>timmoffat@hotmail.com</a:t>
            </a:r>
            <a:r>
              <a:rPr lang="en-US" sz="1050" dirty="0" smtClean="0">
                <a:latin typeface="Times New Roman" pitchFamily="18" charset="0"/>
                <a:cs typeface="Times New Roman" pitchFamily="18" charset="0"/>
              </a:rPr>
              <a:t>) for St Lucia and AG Brian GLASGOW (</a:t>
            </a:r>
            <a:r>
              <a:rPr lang="en-US" sz="1050" dirty="0" smtClean="0">
                <a:latin typeface="Times New Roman" pitchFamily="18" charset="0"/>
                <a:cs typeface="Times New Roman" pitchFamily="18" charset="0"/>
                <a:hlinkClick r:id="rId6"/>
              </a:rPr>
              <a:t>brianglasgow@kpmg.vc</a:t>
            </a:r>
            <a:r>
              <a:rPr lang="en-US" sz="1050" dirty="0" smtClean="0">
                <a:latin typeface="Times New Roman" pitchFamily="18" charset="0"/>
                <a:cs typeface="Times New Roman" pitchFamily="18" charset="0"/>
              </a:rPr>
              <a:t>) for St. Vincent &amp; the Grenadines, for the collection of commodities, foodstuff and materials corresponding to the needs on  the one hand and for the organization of the logistics for reception and distribution on the other.</a:t>
            </a:r>
          </a:p>
          <a:p>
            <a:pPr lvl="0">
              <a:spcBef>
                <a:spcPct val="20000"/>
              </a:spcBef>
              <a:defRPr/>
            </a:pPr>
            <a:r>
              <a:rPr lang="en-US" sz="1050" dirty="0" smtClean="0">
                <a:latin typeface="Times New Roman" pitchFamily="18" charset="0"/>
                <a:cs typeface="Times New Roman" pitchFamily="18" charset="0"/>
              </a:rPr>
              <a:t>For monetary donations, it is your responsibility to either make donations according to the generosity of your club members or to organize  fund raisers. The sums collected should be forwarded to the AGs.</a:t>
            </a:r>
          </a:p>
          <a:p>
            <a:pPr lvl="0">
              <a:spcBef>
                <a:spcPct val="20000"/>
              </a:spcBef>
              <a:defRPr/>
            </a:pPr>
            <a:endParaRPr lang="en-US" sz="1050" dirty="0" smtClean="0">
              <a:latin typeface="Times New Roman" pitchFamily="18" charset="0"/>
              <a:cs typeface="Times New Roman" pitchFamily="18" charset="0"/>
            </a:endParaRPr>
          </a:p>
          <a:p>
            <a:pPr lvl="0">
              <a:spcBef>
                <a:spcPct val="20000"/>
              </a:spcBef>
              <a:defRPr/>
            </a:pPr>
            <a:r>
              <a:rPr lang="en-US" sz="1050" dirty="0" smtClean="0">
                <a:latin typeface="Times New Roman" pitchFamily="18" charset="0"/>
                <a:cs typeface="Times New Roman" pitchFamily="18" charset="0"/>
              </a:rPr>
              <a:t>If you envisage putting in place collection operations, for both  types of projects we propose that you  do so under the aegis of ROTARY HAS HEART </a:t>
            </a:r>
          </a:p>
          <a:p>
            <a:pPr lvl="0">
              <a:spcBef>
                <a:spcPct val="20000"/>
              </a:spcBef>
              <a:defRPr/>
            </a:pPr>
            <a:endParaRPr lang="en-US" sz="1050" dirty="0" smtClean="0">
              <a:latin typeface="Times New Roman" pitchFamily="18" charset="0"/>
              <a:cs typeface="Times New Roman" pitchFamily="18" charset="0"/>
            </a:endParaRPr>
          </a:p>
          <a:p>
            <a:pPr lvl="0">
              <a:spcBef>
                <a:spcPct val="20000"/>
              </a:spcBef>
              <a:defRPr/>
            </a:pPr>
            <a:endParaRPr lang="en-US" sz="1050" dirty="0" smtClean="0">
              <a:latin typeface="Times New Roman" pitchFamily="18" charset="0"/>
              <a:cs typeface="Times New Roman" pitchFamily="18" charset="0"/>
            </a:endParaRPr>
          </a:p>
          <a:p>
            <a:pPr lvl="0">
              <a:spcBef>
                <a:spcPct val="20000"/>
              </a:spcBef>
              <a:defRPr/>
            </a:pPr>
            <a:endParaRPr lang="en-US" sz="1050" dirty="0" smtClean="0">
              <a:latin typeface="Times New Roman" pitchFamily="18" charset="0"/>
              <a:cs typeface="Times New Roman" pitchFamily="18" charset="0"/>
            </a:endParaRPr>
          </a:p>
          <a:p>
            <a:pPr lvl="0">
              <a:spcBef>
                <a:spcPct val="20000"/>
              </a:spcBef>
              <a:defRPr/>
            </a:pPr>
            <a:endParaRPr lang="en-US" sz="1050" dirty="0" smtClean="0">
              <a:latin typeface="Times New Roman" pitchFamily="18" charset="0"/>
              <a:cs typeface="Times New Roman" pitchFamily="18" charset="0"/>
            </a:endParaRPr>
          </a:p>
          <a:p>
            <a:pPr lvl="0">
              <a:spcBef>
                <a:spcPct val="20000"/>
              </a:spcBef>
              <a:defRPr/>
            </a:pPr>
            <a:endParaRPr lang="en-US" sz="1050" dirty="0" smtClean="0">
              <a:latin typeface="Times New Roman" pitchFamily="18" charset="0"/>
              <a:cs typeface="Times New Roman" pitchFamily="18" charset="0"/>
            </a:endParaRPr>
          </a:p>
          <a:p>
            <a:pPr lvl="0">
              <a:spcBef>
                <a:spcPct val="20000"/>
              </a:spcBef>
              <a:defRPr/>
            </a:pPr>
            <a:endParaRPr lang="en-US" sz="1050" dirty="0" smtClean="0">
              <a:latin typeface="Times New Roman" pitchFamily="18" charset="0"/>
              <a:cs typeface="Times New Roman" pitchFamily="18" charset="0"/>
            </a:endParaRPr>
          </a:p>
          <a:p>
            <a:pPr lvl="0">
              <a:spcBef>
                <a:spcPct val="20000"/>
              </a:spcBef>
              <a:defRPr/>
            </a:pPr>
            <a:endParaRPr lang="en-US" sz="1050" dirty="0" smtClean="0">
              <a:latin typeface="Times New Roman" pitchFamily="18" charset="0"/>
              <a:cs typeface="Times New Roman" pitchFamily="18" charset="0"/>
            </a:endParaRPr>
          </a:p>
          <a:p>
            <a:pPr lvl="0">
              <a:spcBef>
                <a:spcPct val="20000"/>
              </a:spcBef>
              <a:defRPr/>
            </a:pPr>
            <a:r>
              <a:rPr lang="en-US" sz="1050" dirty="0" smtClean="0">
                <a:latin typeface="Times New Roman" pitchFamily="18" charset="0"/>
                <a:cs typeface="Times New Roman" pitchFamily="18" charset="0"/>
              </a:rPr>
              <a:t>This theme proposed  by RIVP Anne L. Matthews, to conduct an operation at the Zone 34 level, can permit us to converge our efforts  on the District to come to the aid of the concerned communities while having a unified coherence.  </a:t>
            </a:r>
          </a:p>
          <a:p>
            <a:pPr lvl="0">
              <a:spcBef>
                <a:spcPct val="20000"/>
              </a:spcBef>
              <a:defRPr/>
            </a:pPr>
            <a:endParaRPr lang="en-US" sz="1050" dirty="0" smtClean="0">
              <a:latin typeface="Times New Roman" pitchFamily="18" charset="0"/>
              <a:cs typeface="Times New Roman" pitchFamily="18" charset="0"/>
            </a:endParaRPr>
          </a:p>
          <a:p>
            <a:pPr lvl="0">
              <a:spcBef>
                <a:spcPct val="20000"/>
              </a:spcBef>
              <a:defRPr/>
            </a:pPr>
            <a:r>
              <a:rPr lang="en-US" sz="1050" dirty="0" smtClean="0">
                <a:latin typeface="Times New Roman" pitchFamily="18" charset="0"/>
                <a:cs typeface="Times New Roman" pitchFamily="18" charset="0"/>
              </a:rPr>
              <a:t>We thank you  for  ENGAGING ROTARY and</a:t>
            </a:r>
            <a:r>
              <a:rPr lang="fr-FR" sz="1050" dirty="0" smtClean="0">
                <a:latin typeface="Times New Roman" pitchFamily="18" charset="0"/>
                <a:cs typeface="Times New Roman" pitchFamily="18" charset="0"/>
              </a:rPr>
              <a:t> CHANGING LIVES. </a:t>
            </a:r>
          </a:p>
        </p:txBody>
      </p:sp>
      <p:pic>
        <p:nvPicPr>
          <p:cNvPr id="17" name="Picture 2" descr="RotaryMBS_RGB"/>
          <p:cNvPicPr>
            <a:picLocks noChangeAspect="1" noChangeArrowheads="1"/>
          </p:cNvPicPr>
          <p:nvPr/>
        </p:nvPicPr>
        <p:blipFill>
          <a:blip r:embed="rId7" cstate="print"/>
          <a:srcRect/>
          <a:stretch>
            <a:fillRect/>
          </a:stretch>
        </p:blipFill>
        <p:spPr bwMode="auto">
          <a:xfrm rot="-5400000">
            <a:off x="-388193" y="586780"/>
            <a:ext cx="1609725" cy="600075"/>
          </a:xfrm>
          <a:prstGeom prst="rect">
            <a:avLst/>
          </a:prstGeom>
          <a:noFill/>
          <a:ln w="9525">
            <a:noFill/>
            <a:miter lim="800000"/>
            <a:headEnd/>
            <a:tailEnd/>
          </a:ln>
        </p:spPr>
      </p:pic>
      <p:cxnSp>
        <p:nvCxnSpPr>
          <p:cNvPr id="20" name="Connecteur droit 19"/>
          <p:cNvCxnSpPr/>
          <p:nvPr/>
        </p:nvCxnSpPr>
        <p:spPr>
          <a:xfrm>
            <a:off x="908720" y="1259632"/>
            <a:ext cx="56166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980728" y="8676456"/>
            <a:ext cx="5544616"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Sous-titre 2"/>
          <p:cNvSpPr txBox="1">
            <a:spLocks/>
          </p:cNvSpPr>
          <p:nvPr/>
        </p:nvSpPr>
        <p:spPr>
          <a:xfrm>
            <a:off x="908720" y="8100392"/>
            <a:ext cx="5616624" cy="792088"/>
          </a:xfrm>
          <a:prstGeom prst="rect">
            <a:avLst/>
          </a:prstGeom>
        </p:spPr>
        <p:txBody>
          <a:bodyPr vert="horz" lIns="91440" tIns="45720" rIns="91440" bIns="45720" numCol="2" spcCol="72000" rtlCol="0">
            <a:normAutofit/>
          </a:bodyPr>
          <a:lstStyle/>
          <a:p>
            <a:pPr marL="0" marR="0" lvl="0" indent="0" defTabSz="914400" rtl="0" eaLnBrk="1" fontAlgn="auto" latinLnBrk="0" hangingPunct="1">
              <a:lnSpc>
                <a:spcPct val="100000"/>
              </a:lnSpc>
              <a:spcAft>
                <a:spcPts val="0"/>
              </a:spcAft>
              <a:buClrTx/>
              <a:buSzTx/>
              <a:buFont typeface="Arial" pitchFamily="34" charset="0"/>
              <a:buNone/>
              <a:tabLst/>
              <a:defRPr/>
            </a:pPr>
            <a:r>
              <a:rPr lang="fr-FR" sz="1050" b="1" dirty="0" smtClean="0">
                <a:solidFill>
                  <a:srgbClr val="0000FF"/>
                </a:solidFill>
                <a:latin typeface="Times New Roman" pitchFamily="18" charset="0"/>
                <a:cs typeface="Times New Roman" pitchFamily="18" charset="0"/>
              </a:rPr>
              <a:t>H</a:t>
            </a:r>
            <a:r>
              <a:rPr kumimoji="0" lang="fr-FR" sz="1050" b="1" i="0" u="none" strike="noStrike" kern="1200" cap="none" spc="0" normalizeH="0" baseline="0" dirty="0" smtClean="0">
                <a:ln>
                  <a:noFill/>
                </a:ln>
                <a:solidFill>
                  <a:srgbClr val="0000FF"/>
                </a:solidFill>
                <a:effectLst/>
                <a:uLnTx/>
                <a:uFillTx/>
                <a:latin typeface="Times New Roman" pitchFamily="18" charset="0"/>
                <a:cs typeface="Times New Roman" pitchFamily="18" charset="0"/>
              </a:rPr>
              <a:t>ervé HONORE</a:t>
            </a:r>
          </a:p>
          <a:p>
            <a:pPr marL="0" marR="0" lvl="0" indent="0" defTabSz="914400" rtl="0" eaLnBrk="1" fontAlgn="auto" latinLnBrk="0" hangingPunct="1">
              <a:lnSpc>
                <a:spcPct val="100000"/>
              </a:lnSpc>
              <a:spcAft>
                <a:spcPts val="0"/>
              </a:spcAft>
              <a:buClrTx/>
              <a:buSzTx/>
              <a:buFont typeface="Arial" pitchFamily="34" charset="0"/>
              <a:buNone/>
              <a:tabLst/>
              <a:defRPr/>
            </a:pPr>
            <a:r>
              <a:rPr lang="fr-FR" sz="1050" i="1" dirty="0" err="1" smtClean="0">
                <a:solidFill>
                  <a:srgbClr val="0000FF"/>
                </a:solidFill>
                <a:latin typeface="Times New Roman" pitchFamily="18" charset="0"/>
                <a:cs typeface="Times New Roman" pitchFamily="18" charset="0"/>
              </a:rPr>
              <a:t>Governor</a:t>
            </a:r>
            <a:r>
              <a:rPr lang="fr-FR" sz="1050" i="1" dirty="0" smtClean="0">
                <a:solidFill>
                  <a:srgbClr val="0000FF"/>
                </a:solidFill>
                <a:latin typeface="Times New Roman" pitchFamily="18" charset="0"/>
                <a:cs typeface="Times New Roman" pitchFamily="18" charset="0"/>
              </a:rPr>
              <a:t>  2013-14</a:t>
            </a:r>
          </a:p>
          <a:p>
            <a:pPr marL="0" marR="0" lvl="0" indent="0" defTabSz="914400" rtl="0" eaLnBrk="1" fontAlgn="auto" latinLnBrk="0" hangingPunct="1">
              <a:lnSpc>
                <a:spcPct val="100000"/>
              </a:lnSpc>
              <a:spcAft>
                <a:spcPts val="0"/>
              </a:spcAft>
              <a:buClrTx/>
              <a:buSzTx/>
              <a:buFont typeface="Arial" pitchFamily="34" charset="0"/>
              <a:buNone/>
              <a:tabLst/>
              <a:defRPr/>
            </a:pPr>
            <a:r>
              <a:rPr kumimoji="0" lang="fr-FR" sz="1050" b="1" i="0" u="none" strike="noStrike" kern="1200" cap="none" spc="0" normalizeH="0" baseline="0" dirty="0" smtClean="0">
                <a:ln>
                  <a:noFill/>
                </a:ln>
                <a:solidFill>
                  <a:srgbClr val="0000FF"/>
                </a:solidFill>
                <a:effectLst/>
                <a:uLnTx/>
                <a:uFillTx/>
                <a:latin typeface="Times New Roman" pitchFamily="18" charset="0"/>
                <a:cs typeface="Times New Roman" pitchFamily="18" charset="0"/>
                <a:hlinkClick r:id="rId8"/>
              </a:rPr>
              <a:t>honoreh@wanadoo.fr</a:t>
            </a:r>
            <a:endParaRPr kumimoji="0" lang="fr-FR" sz="1050" b="1" i="0" u="none" strike="noStrike" kern="1200" cap="none" spc="0" normalizeH="0" baseline="0" dirty="0" smtClean="0">
              <a:ln>
                <a:noFill/>
              </a:ln>
              <a:solidFill>
                <a:srgbClr val="0000FF"/>
              </a:solidFill>
              <a:effectLst/>
              <a:uLnTx/>
              <a:uFillTx/>
              <a:latin typeface="Times New Roman" pitchFamily="18" charset="0"/>
              <a:cs typeface="Times New Roman" pitchFamily="18" charset="0"/>
            </a:endParaRPr>
          </a:p>
          <a:p>
            <a:pPr lvl="0" algn="r">
              <a:defRPr/>
            </a:pPr>
            <a:endParaRPr lang="fr-FR" sz="1050" b="1" dirty="0" smtClean="0">
              <a:solidFill>
                <a:srgbClr val="0000FF"/>
              </a:solidFill>
              <a:latin typeface="Times New Roman" pitchFamily="18" charset="0"/>
              <a:cs typeface="Times New Roman" pitchFamily="18" charset="0"/>
            </a:endParaRPr>
          </a:p>
          <a:p>
            <a:pPr lvl="0" algn="r">
              <a:defRPr/>
            </a:pPr>
            <a:r>
              <a:rPr lang="fr-FR" sz="1050" b="1" dirty="0" smtClean="0">
                <a:solidFill>
                  <a:srgbClr val="0000FF"/>
                </a:solidFill>
                <a:latin typeface="Times New Roman" pitchFamily="18" charset="0"/>
                <a:cs typeface="Times New Roman" pitchFamily="18" charset="0"/>
              </a:rPr>
              <a:t>Tony WATKINS</a:t>
            </a:r>
          </a:p>
          <a:p>
            <a:pPr lvl="0" algn="r">
              <a:defRPr/>
            </a:pPr>
            <a:r>
              <a:rPr lang="fr-FR" sz="1050" i="1" dirty="0" smtClean="0">
                <a:solidFill>
                  <a:srgbClr val="0000FF"/>
                </a:solidFill>
                <a:latin typeface="Times New Roman" pitchFamily="18" charset="0"/>
                <a:cs typeface="Times New Roman" pitchFamily="18" charset="0"/>
              </a:rPr>
              <a:t>District Disaster Chair 2013-14</a:t>
            </a:r>
          </a:p>
          <a:p>
            <a:pPr lvl="0" algn="r">
              <a:defRPr/>
            </a:pPr>
            <a:r>
              <a:rPr lang="fr-FR" sz="1050" b="1" u="sng" dirty="0" smtClean="0">
                <a:solidFill>
                  <a:srgbClr val="0000FF"/>
                </a:solidFill>
                <a:latin typeface="Times New Roman" pitchFamily="18" charset="0"/>
                <a:cs typeface="Times New Roman" pitchFamily="18" charset="0"/>
              </a:rPr>
              <a:t>tonyw@caribsurf.com </a:t>
            </a:r>
          </a:p>
          <a:p>
            <a:pPr marL="0" marR="0" lvl="0" indent="0" algn="r" defTabSz="914400" rtl="0" eaLnBrk="1" fontAlgn="auto" latinLnBrk="0" hangingPunct="1">
              <a:lnSpc>
                <a:spcPct val="100000"/>
              </a:lnSpc>
              <a:spcAft>
                <a:spcPts val="0"/>
              </a:spcAft>
              <a:buClrTx/>
              <a:buSzTx/>
              <a:buFont typeface="Arial" pitchFamily="34" charset="0"/>
              <a:buNone/>
              <a:tabLst/>
              <a:defRPr/>
            </a:pPr>
            <a:r>
              <a:rPr kumimoji="0" lang="fr-FR" sz="1050" b="1" i="0" u="none" strike="noStrike" kern="1200" cap="none" spc="0" normalizeH="0" dirty="0" smtClean="0">
                <a:ln>
                  <a:noFill/>
                </a:ln>
                <a:solidFill>
                  <a:srgbClr val="0000FF"/>
                </a:solidFill>
                <a:effectLst/>
                <a:uLnTx/>
                <a:uFillTx/>
                <a:latin typeface="Times New Roman" pitchFamily="18" charset="0"/>
                <a:cs typeface="Times New Roman" pitchFamily="18" charset="0"/>
              </a:rPr>
              <a:t> </a:t>
            </a:r>
            <a:endParaRPr kumimoji="0" lang="fr-FR" sz="1050" b="1" i="0" u="none" strike="noStrike" kern="1200" cap="none" spc="0" normalizeH="0" baseline="0" dirty="0" smtClean="0">
              <a:ln>
                <a:noFill/>
              </a:ln>
              <a:solidFill>
                <a:srgbClr val="0000FF"/>
              </a:solidFill>
              <a:effectLst/>
              <a:uLnTx/>
              <a:uFillTx/>
              <a:latin typeface="Times New Roman" pitchFamily="18" charset="0"/>
              <a:cs typeface="Times New Roman" pitchFamily="18" charset="0"/>
            </a:endParaRPr>
          </a:p>
        </p:txBody>
      </p:sp>
      <p:pic>
        <p:nvPicPr>
          <p:cNvPr id="21" name="Picture 1"/>
          <p:cNvPicPr/>
          <p:nvPr/>
        </p:nvPicPr>
        <p:blipFill>
          <a:blip r:embed="rId9" cstate="print">
            <a:extLst>
              <a:ext uri="{28A0092B-C50C-407E-A947-70E740481C1C}">
                <a14:useLocalDpi xmlns:a14="http://schemas.microsoft.com/office/drawing/2010/main" val="0"/>
              </a:ext>
            </a:extLst>
          </a:blip>
          <a:stretch>
            <a:fillRect/>
          </a:stretch>
        </p:blipFill>
        <p:spPr>
          <a:xfrm>
            <a:off x="4221088" y="5076056"/>
            <a:ext cx="1872208" cy="1080120"/>
          </a:xfrm>
          <a:prstGeom prst="rect">
            <a:avLst/>
          </a:prstGeom>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7896</TotalTime>
  <Words>479</Words>
  <Application>Microsoft Office PowerPoint</Application>
  <PresentationFormat>On-screen Show (4:3)</PresentationFormat>
  <Paragraphs>43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Thème Office</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Hervé HONORE</dc:creator>
  <cp:lastModifiedBy>charante</cp:lastModifiedBy>
  <cp:revision>737</cp:revision>
  <dcterms:created xsi:type="dcterms:W3CDTF">2013-06-07T21:16:56Z</dcterms:created>
  <dcterms:modified xsi:type="dcterms:W3CDTF">2014-01-07T13:41:50Z</dcterms:modified>
</cp:coreProperties>
</file>